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86" r:id="rId3"/>
    <p:sldMasterId id="2147483698" r:id="rId4"/>
  </p:sldMasterIdLst>
  <p:notesMasterIdLst>
    <p:notesMasterId r:id="rId40"/>
  </p:notesMasterIdLst>
  <p:sldIdLst>
    <p:sldId id="294" r:id="rId5"/>
    <p:sldId id="348" r:id="rId6"/>
    <p:sldId id="349" r:id="rId7"/>
    <p:sldId id="290" r:id="rId8"/>
    <p:sldId id="263" r:id="rId9"/>
    <p:sldId id="264" r:id="rId10"/>
    <p:sldId id="266" r:id="rId11"/>
    <p:sldId id="291" r:id="rId12"/>
    <p:sldId id="267" r:id="rId13"/>
    <p:sldId id="364" r:id="rId14"/>
    <p:sldId id="365" r:id="rId15"/>
    <p:sldId id="366" r:id="rId16"/>
    <p:sldId id="367" r:id="rId17"/>
    <p:sldId id="368" r:id="rId18"/>
    <p:sldId id="318" r:id="rId19"/>
    <p:sldId id="363" r:id="rId20"/>
    <p:sldId id="337" r:id="rId21"/>
    <p:sldId id="369" r:id="rId22"/>
    <p:sldId id="370" r:id="rId23"/>
    <p:sldId id="371" r:id="rId24"/>
    <p:sldId id="372" r:id="rId25"/>
    <p:sldId id="319" r:id="rId26"/>
    <p:sldId id="296" r:id="rId27"/>
    <p:sldId id="297" r:id="rId28"/>
    <p:sldId id="361" r:id="rId29"/>
    <p:sldId id="373" r:id="rId30"/>
    <p:sldId id="356" r:id="rId31"/>
    <p:sldId id="359" r:id="rId32"/>
    <p:sldId id="360" r:id="rId33"/>
    <p:sldId id="357" r:id="rId34"/>
    <p:sldId id="374" r:id="rId35"/>
    <p:sldId id="358" r:id="rId36"/>
    <p:sldId id="310" r:id="rId37"/>
    <p:sldId id="298" r:id="rId38"/>
    <p:sldId id="261" r:id="rId39"/>
  </p:sldIdLst>
  <p:sldSz cx="9144000" cy="6858000" type="screen4x3"/>
  <p:notesSz cx="6858000" cy="9144000"/>
  <p:custDataLst>
    <p:tags r:id="rId4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09E5"/>
    <a:srgbClr val="FF3399"/>
    <a:srgbClr val="FF0000"/>
    <a:srgbClr val="0C0C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46" autoAdjust="0"/>
    <p:restoredTop sz="93979" autoAdjust="0"/>
  </p:normalViewPr>
  <p:slideViewPr>
    <p:cSldViewPr>
      <p:cViewPr varScale="1">
        <p:scale>
          <a:sx n="59" d="100"/>
          <a:sy n="59" d="100"/>
        </p:scale>
        <p:origin x="1656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41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12581A-965C-41F1-9E25-8C04C03FCEDD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A1C78-9288-4D5E-B0F3-1C9D62A6D98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734504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006447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345200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028284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379871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718169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60661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0676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61375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960159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028833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265838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265253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80806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3763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6851565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933361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120061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96634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65219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57464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86790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42646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C51986-E096-4D2D-8AE9-93BDCB75FCA4}" type="slidenum">
              <a:rPr lang="en-US">
                <a:solidFill>
                  <a:srgbClr val="000000"/>
                </a:solidFill>
              </a:rPr>
              <a:pPr/>
              <a:t>35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5508-47F2-4AB0-8024-C08596298C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8184C-B07B-4F1F-97ED-7D7F222D40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5E739-FAC8-4AEC-A79D-47F7C79925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99664-AC4D-4A03-B9B7-4FB1E1CBC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D5DDF-24E0-4EBC-BD5F-22A4C4A2A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DBF60-6C6F-4213-93BC-2F5A397155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C246C-1604-4C35-A2B6-BE266E92F6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5D090-7222-4C26-8609-88CE3BD72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615BC-B768-4027-8BD9-B7F906FEA3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9E2E-78D2-4819-B9B1-9CE6E92765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F9A4-5DF9-41D8-9F57-1B99A6590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4C26B-1349-41C4-BC22-15A950583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87018-D0AB-4C76-A8F9-A1E24012C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0FC4DB0-1B01-4A52-A69A-B4D15C865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7241DCC-2715-439B-8A82-8C19A3AF9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495847-5D92-45E7-9D1A-49E65DD68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0F7628-9B5F-493E-BEBC-E01055E7C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B09CE5D-0D80-42A4-A756-618099F9E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0FAB53B-5DBE-4D6C-89DD-F13D5F8185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D6599BB-3825-4B93-9B94-E694BDC7F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AF9E847-0979-4262-BD9D-E06AB3A1B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AF68F4-2D87-4F7F-A7E6-7EC0B4603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3CBFFAB-BCED-4A9C-A84B-B8E761544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4F9FB17-0B9D-42A8-90A8-3C689217C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2ED1719-7543-444E-980E-6903B23FB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F65E07D-0E88-4A50-B50E-EE02575B5F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0D3A640-A8B4-49D0-B0E7-BD58D2286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0484357-5CD4-4A5A-98F4-369E2A857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425C9A7-AEAC-4BE5-91D0-A12062814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61EF641-368F-457E-82A8-03F180927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5DE285A-ED90-495E-A08D-902C992DD6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BB0A60B-98A9-4EC9-A998-607965A10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2FF4BDD-0959-4AD3-8C45-C8232C37B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5A9F87A-D60C-4F6C-B15F-229395378B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5AB35CE-3C1C-452A-9020-AE2347DEC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23/05/2014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A8C53A-3414-490D-A37E-98D17D0221E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FF7CA09-8ECA-42AB-90EF-77C3B708C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CAF99D5-5A35-4A73-8D8A-A3AEA8B33D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emf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emf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emf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emf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emf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0" y="0"/>
            <a:ext cx="9144000" cy="1197352"/>
            <a:chOff x="0" y="0"/>
            <a:chExt cx="9144000" cy="1197352"/>
          </a:xfrm>
        </p:grpSpPr>
        <p:pic>
          <p:nvPicPr>
            <p:cNvPr id="36876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7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8" name="TextBox 1"/>
            <p:cNvSpPr txBox="1">
              <a:spLocks noChangeArrowheads="1"/>
            </p:cNvSpPr>
            <p:nvPr/>
          </p:nvSpPr>
          <p:spPr bwMode="auto">
            <a:xfrm>
              <a:off x="611762" y="304800"/>
              <a:ext cx="7891816" cy="892552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TRƯỜNG CAO ĐẲNG</a:t>
              </a:r>
              <a:r>
                <a:rPr lang="en-US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LÝ TỰ TRỌNG TP.HCM</a:t>
              </a:r>
              <a:endParaRPr lang="en-US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 </a:t>
              </a:r>
              <a:r>
                <a:rPr lang="en-US" sz="2600" b="1" dirty="0" err="1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</a:t>
              </a: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HỌC CƠ BẢN</a:t>
              </a:r>
              <a:r>
                <a:rPr lang="en-US" sz="28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74813C29-89E1-4114-9D79-7059DA1FC9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58" t="10047" r="6061" b="14360"/>
          <a:stretch/>
        </p:blipFill>
        <p:spPr>
          <a:xfrm>
            <a:off x="2362200" y="1500717"/>
            <a:ext cx="4191000" cy="1166283"/>
          </a:xfrm>
          <a:prstGeom prst="rect">
            <a:avLst/>
          </a:prstGeom>
        </p:spPr>
      </p:pic>
      <p:sp>
        <p:nvSpPr>
          <p:cNvPr id="29" name="TextBox 3">
            <a:extLst>
              <a:ext uri="{FF2B5EF4-FFF2-40B4-BE49-F238E27FC236}">
                <a16:creationId xmlns:a16="http://schemas.microsoft.com/office/drawing/2014/main" id="{ACBEF02D-A005-41F5-AA1F-2CF9CFD85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990850"/>
            <a:ext cx="838200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</a:t>
            </a:r>
          </a:p>
          <a:p>
            <a:pPr algn="ctr" eaLnBrk="1" hangingPunct="1"/>
            <a:r>
              <a:rPr lang="en-US" altLang="en-US" sz="4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 HỌC </a:t>
            </a:r>
            <a:r>
              <a:rPr lang="en-US" altLang="en-US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en-US" sz="44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 ĐÀO TẠO: TRUNG CẤP NGHỀ</a:t>
            </a:r>
          </a:p>
        </p:txBody>
      </p:sp>
      <p:sp>
        <p:nvSpPr>
          <p:cNvPr id="30" name="TextBox 4">
            <a:extLst>
              <a:ext uri="{FF2B5EF4-FFF2-40B4-BE49-F238E27FC236}">
                <a16:creationId xmlns:a16="http://schemas.microsoft.com/office/drawing/2014/main" id="{C1DEC496-B31C-4B96-BFC4-686869BAC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105400"/>
            <a:ext cx="57150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altLang="en-US" sz="28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altLang="en-US" sz="28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800" b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ThS</a:t>
            </a:r>
            <a:r>
              <a:rPr lang="en-US" altLang="en-US" sz="28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LÊ VĂN </a:t>
            </a:r>
            <a:r>
              <a:rPr lang="en-US" alt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2800" dirty="0">
                <a:solidFill>
                  <a:srgbClr val="0C0C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Mail: </a:t>
            </a:r>
            <a:r>
              <a:rPr lang="en-US" altLang="en-US" sz="2800" dirty="0" smtClean="0">
                <a:solidFill>
                  <a:srgbClr val="0C0C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binhvanle2307@gmail.com</a:t>
            </a:r>
            <a:endParaRPr lang="en-US" altLang="en-US" sz="2800" dirty="0">
              <a:solidFill>
                <a:srgbClr val="0C0C9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27" descr="Hoja Carta2">
            <a:extLst>
              <a:ext uri="{FF2B5EF4-FFF2-40B4-BE49-F238E27FC236}">
                <a16:creationId xmlns:a16="http://schemas.microsoft.com/office/drawing/2014/main" id="{197C41FE-0B69-45D9-8BDA-D6C1DEF00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Slide Number Placeholder 26">
            <a:extLst>
              <a:ext uri="{FF2B5EF4-FFF2-40B4-BE49-F238E27FC236}">
                <a16:creationId xmlns:a16="http://schemas.microsoft.com/office/drawing/2014/main" id="{E12F5FA4-5889-4780-AEFF-2E9753DE8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</a:rPr>
              <a:pPr/>
              <a:t>1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</a:rPr>
              <a:t>/35</a:t>
            </a:r>
            <a:endParaRPr lang="en-US" sz="16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FF4DE44-506B-4376-AFCD-BCC7E80CB58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QUY LỚP HỌC TRỰC TUYẾN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2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/35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7800" y="1747659"/>
            <a:ext cx="88138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vở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các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tuyến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ổn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1605676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QUY LỚP HỌC TRỰC TUYẾN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3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/35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4160" y="1295400"/>
            <a:ext cx="898364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tắt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Webcam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dõi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chép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làm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nghiêm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gồi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ngay ngắn và tập trung như khi học trên lớp, trang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lịch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sự.</a:t>
            </a:r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chuyện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làm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bật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thiết bị, chương trình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2356343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33400" y="0"/>
            <a:ext cx="63574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11751"/>
            <a:ext cx="64336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Rounded Rectangle 35"/>
          <p:cNvSpPr/>
          <p:nvPr/>
        </p:nvSpPr>
        <p:spPr bwMode="auto">
          <a:xfrm>
            <a:off x="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8" name="Rounded Rectangle 37"/>
          <p:cNvSpPr/>
          <p:nvPr/>
        </p:nvSpPr>
        <p:spPr bwMode="auto">
          <a:xfrm>
            <a:off x="853440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350" y="1600200"/>
            <a:ext cx="9047539" cy="1676400"/>
            <a:chOff x="6114" y="1219200"/>
            <a:chExt cx="9047773" cy="1676400"/>
          </a:xfrm>
        </p:grpSpPr>
        <p:pic>
          <p:nvPicPr>
            <p:cNvPr id="49164" name="Picture 27" descr="C:\Documents and Settings\HP\My Documents\My Pictures\90144_chemistry_flasks.jpg"/>
            <p:cNvPicPr>
              <a:picLocks noChangeAspect="1" noChangeArrowheads="1"/>
            </p:cNvPicPr>
            <p:nvPr/>
          </p:nvPicPr>
          <p:blipFill>
            <a:blip r:embed="rId4" cstate="print"/>
            <a:srcRect t="13698"/>
            <a:stretch>
              <a:fillRect/>
            </a:stretch>
          </p:blipFill>
          <p:spPr bwMode="auto">
            <a:xfrm>
              <a:off x="3156144" y="1295400"/>
              <a:ext cx="1383446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6" name="Picture 15" descr="http://www.faqs.org/photos/genetically-modified-foods-209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62478" y="1295400"/>
              <a:ext cx="1191409" cy="1553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7" name="Picture 19" descr="http://www.foodscience.unimelb.edu.au/images/bacter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30373" y="1271516"/>
              <a:ext cx="1676400" cy="1504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8" name="Picture 15" descr="http://technologylodging.com/wp-content/uploads/2011/01/food-biotech1.jpg"/>
            <p:cNvPicPr>
              <a:picLocks noChangeAspect="1" noChangeArrowheads="1"/>
            </p:cNvPicPr>
            <p:nvPr/>
          </p:nvPicPr>
          <p:blipFill>
            <a:blip r:embed="rId7" cstate="print"/>
            <a:srcRect b="5893"/>
            <a:stretch>
              <a:fillRect/>
            </a:stretch>
          </p:blipFill>
          <p:spPr bwMode="auto">
            <a:xfrm>
              <a:off x="6114" y="1219200"/>
              <a:ext cx="2159248" cy="167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AutoShape 52">
            <a:extLst>
              <a:ext uri="{FF2B5EF4-FFF2-40B4-BE49-F238E27FC236}">
                <a16:creationId xmlns:a16="http://schemas.microsoft.com/office/drawing/2014/main" id="{71ED6B33-CA8C-4AF1-84AF-A6FBA00525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76200" y="4470400"/>
            <a:ext cx="8915400" cy="11684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67. AMINO AXIT </a:t>
            </a:r>
            <a:endParaRPr lang="vi-VN" sz="36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52">
            <a:extLst>
              <a:ext uri="{FF2B5EF4-FFF2-40B4-BE49-F238E27FC236}">
                <a16:creationId xmlns:a16="http://schemas.microsoft.com/office/drawing/2014/main" id="{2E7D4C3B-75B2-4413-9BC2-7D7F73B6FD7A}"/>
              </a:ext>
            </a:extLst>
          </p:cNvPr>
          <p:cNvSpPr>
            <a:spLocks noChangeArrowheads="1"/>
          </p:cNvSpPr>
          <p:nvPr/>
        </p:nvSpPr>
        <p:spPr bwMode="gray">
          <a:xfrm>
            <a:off x="838200" y="3581400"/>
            <a:ext cx="7620000" cy="8128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24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Chương XVIII.  AMIN – AMINO AXIT - PROTEIN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889A03-9E4F-44C5-B8E7-30A84D7067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0697" y="381000"/>
            <a:ext cx="3973384" cy="1110466"/>
          </a:xfrm>
          <a:prstGeom prst="rect">
            <a:avLst/>
          </a:prstGeom>
        </p:spPr>
      </p:pic>
      <p:pic>
        <p:nvPicPr>
          <p:cNvPr id="30" name="Picture 27" descr="Hoja Carta2">
            <a:extLst>
              <a:ext uri="{FF2B5EF4-FFF2-40B4-BE49-F238E27FC236}">
                <a16:creationId xmlns:a16="http://schemas.microsoft.com/office/drawing/2014/main" id="{5DD8CDBB-6C27-4BBC-AD8E-D803DD06F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Slide Number Placeholder 26">
            <a:extLst>
              <a:ext uri="{FF2B5EF4-FFF2-40B4-BE49-F238E27FC236}">
                <a16:creationId xmlns:a16="http://schemas.microsoft.com/office/drawing/2014/main" id="{C116584D-3EE2-44E6-B221-3914FE2B3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</a:rPr>
              <a:pPr/>
              <a:t>4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</a:rPr>
              <a:t>/35</a:t>
            </a:r>
            <a:endParaRPr lang="en-US" sz="16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172DDB2-CD95-48C6-B46F-549BBB0DEA9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pSp>
        <p:nvGrpSpPr>
          <p:cNvPr id="70" name="Group 3"/>
          <p:cNvGrpSpPr>
            <a:grpSpLocks/>
          </p:cNvGrpSpPr>
          <p:nvPr/>
        </p:nvGrpSpPr>
        <p:grpSpPr bwMode="auto">
          <a:xfrm>
            <a:off x="76200" y="1371600"/>
            <a:ext cx="762000" cy="665163"/>
            <a:chOff x="1110" y="2656"/>
            <a:chExt cx="1549" cy="1351"/>
          </a:xfrm>
        </p:grpSpPr>
        <p:sp>
          <p:nvSpPr>
            <p:cNvPr id="71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4" name="Group 7"/>
          <p:cNvGrpSpPr>
            <a:grpSpLocks/>
          </p:cNvGrpSpPr>
          <p:nvPr/>
        </p:nvGrpSpPr>
        <p:grpSpPr bwMode="auto">
          <a:xfrm>
            <a:off x="111125" y="2362200"/>
            <a:ext cx="762000" cy="665163"/>
            <a:chOff x="3174" y="2656"/>
            <a:chExt cx="1549" cy="1351"/>
          </a:xfrm>
        </p:grpSpPr>
        <p:sp>
          <p:nvSpPr>
            <p:cNvPr id="75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6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7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8" name="Line 11"/>
          <p:cNvSpPr>
            <a:spLocks noChangeShapeType="1"/>
          </p:cNvSpPr>
          <p:nvPr/>
        </p:nvSpPr>
        <p:spPr bwMode="auto">
          <a:xfrm>
            <a:off x="685799" y="1998663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Text Box 12"/>
          <p:cNvSpPr txBox="1">
            <a:spLocks noChangeArrowheads="1"/>
          </p:cNvSpPr>
          <p:nvPr/>
        </p:nvSpPr>
        <p:spPr bwMode="auto">
          <a:xfrm>
            <a:off x="790530" y="1413888"/>
            <a:ext cx="19062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 Box 13"/>
          <p:cNvSpPr txBox="1">
            <a:spLocks noChangeArrowheads="1"/>
          </p:cNvSpPr>
          <p:nvPr/>
        </p:nvSpPr>
        <p:spPr bwMode="gray">
          <a:xfrm>
            <a:off x="255588" y="13890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82" name="Text Box 15"/>
          <p:cNvSpPr txBox="1">
            <a:spLocks noChangeArrowheads="1"/>
          </p:cNvSpPr>
          <p:nvPr/>
        </p:nvSpPr>
        <p:spPr bwMode="auto">
          <a:xfrm>
            <a:off x="831850" y="2366963"/>
            <a:ext cx="625475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tính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83" name="Text Box 16"/>
          <p:cNvSpPr txBox="1">
            <a:spLocks noChangeArrowheads="1"/>
          </p:cNvSpPr>
          <p:nvPr/>
        </p:nvSpPr>
        <p:spPr bwMode="gray">
          <a:xfrm>
            <a:off x="290513" y="23796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91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35338"/>
              </a:solidFill>
              <a:effectLst/>
              <a:uLnTx/>
              <a:uFillTx/>
            </a:endParaRPr>
          </a:p>
        </p:txBody>
      </p:sp>
      <p:pic>
        <p:nvPicPr>
          <p:cNvPr id="92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" name="Rectangle 3"/>
          <p:cNvSpPr>
            <a:spLocks noChangeArrowheads="1"/>
          </p:cNvSpPr>
          <p:nvPr/>
        </p:nvSpPr>
        <p:spPr bwMode="auto">
          <a:xfrm>
            <a:off x="2743200" y="533400"/>
            <a:ext cx="3581400" cy="70788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 DUNG </a:t>
            </a:r>
          </a:p>
        </p:txBody>
      </p:sp>
      <p:pic>
        <p:nvPicPr>
          <p:cNvPr id="94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685800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 Box 15">
            <a:extLst>
              <a:ext uri="{FF2B5EF4-FFF2-40B4-BE49-F238E27FC236}">
                <a16:creationId xmlns:a16="http://schemas.microsoft.com/office/drawing/2014/main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3357563"/>
            <a:ext cx="57883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2.1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2" name="Text Box 15">
            <a:extLst>
              <a:ext uri="{FF2B5EF4-FFF2-40B4-BE49-F238E27FC236}">
                <a16:creationId xmlns:a16="http://schemas.microsoft.com/office/drawing/2014/main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4424363"/>
            <a:ext cx="527630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2.2. Tính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pic>
        <p:nvPicPr>
          <p:cNvPr id="56" name="Picture 27" descr="Hoja Carta2">
            <a:extLst>
              <a:ext uri="{FF2B5EF4-FFF2-40B4-BE49-F238E27FC236}">
                <a16:creationId xmlns:a16="http://schemas.microsoft.com/office/drawing/2014/main" id="{283C1473-0A87-49D9-9DDA-4DB060199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Slide Number Placeholder 26">
            <a:extLst>
              <a:ext uri="{FF2B5EF4-FFF2-40B4-BE49-F238E27FC236}">
                <a16:creationId xmlns:a16="http://schemas.microsoft.com/office/drawing/2014/main" id="{9FCCF7AD-4732-4B70-80ED-D80D419DD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5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/35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29CDCE3-0F29-4EBD-8D2B-45A29F22E1BD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Line 11">
            <a:extLst>
              <a:ext uri="{FF2B5EF4-FFF2-40B4-BE49-F238E27FC236}">
                <a16:creationId xmlns:a16="http://schemas.microsoft.com/office/drawing/2014/main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013675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5" name="Line 11">
            <a:extLst>
              <a:ext uri="{FF2B5EF4-FFF2-40B4-BE49-F238E27FC236}">
                <a16:creationId xmlns:a16="http://schemas.microsoft.com/office/drawing/2014/main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970549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6" name="Line 11">
            <a:extLst>
              <a:ext uri="{FF2B5EF4-FFF2-40B4-BE49-F238E27FC236}">
                <a16:creationId xmlns:a16="http://schemas.microsoft.com/office/drawing/2014/main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5041186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3" name="Group 7">
            <a:extLst>
              <a:ext uri="{FF2B5EF4-FFF2-40B4-BE49-F238E27FC236}">
                <a16:creationId xmlns:a16="http://schemas.microsoft.com/office/drawing/2014/main" id="{460854DE-AC73-446A-A3E9-61D3036B91F1}"/>
              </a:ext>
            </a:extLst>
          </p:cNvPr>
          <p:cNvGrpSpPr>
            <a:grpSpLocks/>
          </p:cNvGrpSpPr>
          <p:nvPr/>
        </p:nvGrpSpPr>
        <p:grpSpPr bwMode="auto">
          <a:xfrm>
            <a:off x="76200" y="5486400"/>
            <a:ext cx="762000" cy="665163"/>
            <a:chOff x="3174" y="2656"/>
            <a:chExt cx="1549" cy="1351"/>
          </a:xfrm>
          <a:solidFill>
            <a:schemeClr val="accent6">
              <a:lumMod val="75000"/>
            </a:schemeClr>
          </a:solidFill>
        </p:grpSpPr>
        <p:sp>
          <p:nvSpPr>
            <p:cNvPr id="51" name="AutoShape 8">
              <a:extLst>
                <a:ext uri="{FF2B5EF4-FFF2-40B4-BE49-F238E27FC236}">
                  <a16:creationId xmlns:a16="http://schemas.microsoft.com/office/drawing/2014/main" id="{F704DA27-0B9C-45BD-B4F1-6B37ABFA9A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" name="AutoShape 9">
              <a:extLst>
                <a:ext uri="{FF2B5EF4-FFF2-40B4-BE49-F238E27FC236}">
                  <a16:creationId xmlns:a16="http://schemas.microsoft.com/office/drawing/2014/main" id="{7F34CB52-51F2-41F5-A111-BCE7661177B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" name="AutoShape 10">
              <a:extLst>
                <a:ext uri="{FF2B5EF4-FFF2-40B4-BE49-F238E27FC236}">
                  <a16:creationId xmlns:a16="http://schemas.microsoft.com/office/drawing/2014/main" id="{B3D5757F-CD4F-46F6-A367-329E04988E1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60" name="Text Box 15">
            <a:extLst>
              <a:ext uri="{FF2B5EF4-FFF2-40B4-BE49-F238E27FC236}">
                <a16:creationId xmlns:a16="http://schemas.microsoft.com/office/drawing/2014/main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5491163"/>
            <a:ext cx="527630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 dụng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Text Box 16">
            <a:extLst>
              <a:ext uri="{FF2B5EF4-FFF2-40B4-BE49-F238E27FC236}">
                <a16:creationId xmlns:a16="http://schemas.microsoft.com/office/drawing/2014/main" id="{67E0F8B4-B5F6-4BE9-9FF8-1AA397206AC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77897" y="5503863"/>
            <a:ext cx="38985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Line 11">
            <a:extLst>
              <a:ext uri="{FF2B5EF4-FFF2-40B4-BE49-F238E27FC236}">
                <a16:creationId xmlns:a16="http://schemas.microsoft.com/office/drawing/2014/main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6107986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8600" y="1252953"/>
            <a:ext cx="8610600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/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Kiến Thức</a:t>
            </a:r>
            <a:r>
              <a:rPr lang="vi-VN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được k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hái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niệm, đặc điểm cấu tạo phân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 dụng quan trọng của amino axit.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Giải thích được các tính chất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amino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axit từ cấu tạo phân tử.</a:t>
            </a: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85800" y="304800"/>
            <a:ext cx="7772400" cy="6172200"/>
            <a:chOff x="990600" y="1143000"/>
            <a:chExt cx="7772400" cy="6172200"/>
          </a:xfrm>
        </p:grpSpPr>
        <p:sp>
          <p:nvSpPr>
            <p:cNvPr id="17" name="Rounded Rectangle 16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7" descr="Hoja Carta2">
            <a:extLst>
              <a:ext uri="{FF2B5EF4-FFF2-40B4-BE49-F238E27FC236}">
                <a16:creationId xmlns:a16="http://schemas.microsoft.com/office/drawing/2014/main" id="{CBEF650F-20CC-4294-AEE8-25E0E631F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Slide Number Placeholder 26">
            <a:extLst>
              <a:ext uri="{FF2B5EF4-FFF2-40B4-BE49-F238E27FC236}">
                <a16:creationId xmlns:a16="http://schemas.microsoft.com/office/drawing/2014/main" id="{D28EFD37-81B7-41A7-9123-2A7206CE7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6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/35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0504970-0108-4A3B-8504-887F04B7468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400374"/>
            <a:ext cx="8610600" cy="307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Kỹ năng</a:t>
            </a:r>
            <a:r>
              <a:rPr lang="vi-VN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 biệt và gọi tên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amino axit.</a:t>
            </a:r>
          </a:p>
          <a:p>
            <a:pPr eaLnBrk="0" hangingPunct="0"/>
            <a:endParaRPr lang="en-US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Vận dụng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 hóa học của amino axit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các bài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amino axit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685800" y="304800"/>
            <a:ext cx="7772400" cy="6324600"/>
            <a:chOff x="990600" y="1143000"/>
            <a:chExt cx="7772400" cy="63246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6324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8580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64008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908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9012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id="{DE895EFC-B7D1-41C1-BB31-4739F803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Slide Number Placeholder 26">
            <a:extLst>
              <a:ext uri="{FF2B5EF4-FFF2-40B4-BE49-F238E27FC236}">
                <a16:creationId xmlns:a16="http://schemas.microsoft.com/office/drawing/2014/main" id="{F92256AA-7449-4B18-BBD3-407C5D1F2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7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/35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FF95911-17F6-4044-91FA-4E2D925B3488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156157"/>
            <a:ext cx="86106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người học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Thái độ: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lòng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say mê học tập, biết vận dụng những kiến thức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ã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 vào cuộc sống, có ý thức bảo vệ môi trường và tài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0" y="304800"/>
            <a:ext cx="7772400" cy="5867400"/>
            <a:chOff x="990600" y="1143000"/>
            <a:chExt cx="7772400" cy="58674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5212" y="46482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Slide Number Placeholder 26">
            <a:extLst>
              <a:ext uri="{FF2B5EF4-FFF2-40B4-BE49-F238E27FC236}">
                <a16:creationId xmlns:a16="http://schemas.microsoft.com/office/drawing/2014/main" id="{05A8C8AC-50EF-4079-9F9F-E1BB85786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00801"/>
            <a:ext cx="1371600" cy="381000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8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/35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C376EE7-C939-4529-8109-E571A74CDBE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9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/35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9660" y="1447800"/>
            <a:ext cx="87357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Amino axit là loại hợp chất hữu cơ tạp chức, phân tử chứa đồng thời </a:t>
            </a:r>
            <a:r>
              <a:rPr lang="pt-BR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 amino (-NH</a:t>
            </a:r>
            <a:r>
              <a:rPr lang="pt-BR" sz="2800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pt-BR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 </a:t>
            </a:r>
            <a:r>
              <a:rPr lang="pt-BR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cacboxyl </a:t>
            </a:r>
            <a:r>
              <a:rPr lang="pt-BR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(-COOH</a:t>
            </a:r>
            <a:r>
              <a:rPr lang="pt-BR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endParaRPr lang="pt-BR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 dụ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Alanin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/>
          <a:srcRect r="78040"/>
          <a:stretch/>
        </p:blipFill>
        <p:spPr>
          <a:xfrm>
            <a:off x="2187954" y="3547859"/>
            <a:ext cx="3679446" cy="1509370"/>
          </a:xfrm>
          <a:prstGeom prst="rect">
            <a:avLst/>
          </a:prstGeom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10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/35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6200" y="1378923"/>
            <a:ext cx="87357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 của amino axit xuất phát từ tên axit cacboxylic tương </a:t>
            </a:r>
            <a:r>
              <a:rPr lang="pt-B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ứng, có thêm </a:t>
            </a:r>
            <a:r>
              <a:rPr lang="pt-BR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 đầu ngữ amino </a:t>
            </a:r>
            <a:r>
              <a:rPr lang="pt-B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pt-BR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 chỉ vị trí </a:t>
            </a:r>
            <a:r>
              <a:rPr lang="pt-B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 </a:t>
            </a:r>
            <a:r>
              <a:rPr lang="pt-BR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 amino (-NH</a:t>
            </a:r>
            <a:r>
              <a:rPr lang="pt-BR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pt-BR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 mạch.</a:t>
            </a:r>
          </a:p>
          <a:p>
            <a:r>
              <a:rPr lang="pt-B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 chỉ vị trí: 1, 2, 3, 4,... Hoặc </a:t>
            </a:r>
            <a:r>
              <a:rPr lang="el-G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l-G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β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l-G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γ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l-G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l-G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l-G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  <a:endParaRPr lang="pt-BR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500970" y="4703682"/>
            <a:ext cx="414206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axit 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2-aminoetanoic </a:t>
            </a:r>
            <a:endParaRPr lang="pt-BR" sz="28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axit aminoaxetic, glyxin) 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253182" y="3760610"/>
            <a:ext cx="48846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4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pt-BR" sz="44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4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CH</a:t>
            </a:r>
            <a:r>
              <a:rPr lang="pt-BR" sz="44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pt-BR" sz="4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COOH</a:t>
            </a:r>
            <a:endParaRPr lang="en-US" sz="4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962400" y="3362980"/>
            <a:ext cx="18902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2               1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2471" y="3745222"/>
            <a:ext cx="14510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69431467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11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/35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9660" y="1676190"/>
            <a:ext cx="16491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828800" y="4017409"/>
            <a:ext cx="4891205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axit 2-aminopropanoic </a:t>
            </a:r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axit α-aminopropionic, alanin)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4601" y="2209800"/>
            <a:ext cx="3682303" cy="1511939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753902" y="2057400"/>
            <a:ext cx="15311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2           1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157188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12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/35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4160" y="1481289"/>
            <a:ext cx="16491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3: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460590" y="4028781"/>
            <a:ext cx="5217763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axit 2-amino-3-metylbutanoic </a:t>
            </a:r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axit α-aminoisovaleric, valin)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271544" y="1707646"/>
            <a:ext cx="35958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4           3          2         1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r="71066"/>
          <a:stretch/>
        </p:blipFill>
        <p:spPr>
          <a:xfrm>
            <a:off x="2249773" y="2223282"/>
            <a:ext cx="4395854" cy="1368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78215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13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/35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31390" y="1634168"/>
            <a:ext cx="16491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4: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473199" y="3875288"/>
            <a:ext cx="5994402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axit 2,6-điaminohexanoic </a:t>
            </a:r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axit α, ε-điaminocaproic, lysin) 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276600" y="1734130"/>
            <a:ext cx="35687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6            2         1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r="67814"/>
          <a:stretch/>
        </p:blipFill>
        <p:spPr>
          <a:xfrm>
            <a:off x="2133600" y="2236956"/>
            <a:ext cx="4531262" cy="1268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258084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14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/35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52400" y="1515147"/>
            <a:ext cx="16491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5: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905000" y="3581400"/>
            <a:ext cx="5491782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axit 2-aminopentan-1,5-đioic </a:t>
            </a:r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axit α-aminoglutaric,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 glutamic)  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878318" y="1776757"/>
            <a:ext cx="45130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1     2        3        4         5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r="59491" b="27953"/>
          <a:stretch/>
        </p:blipFill>
        <p:spPr>
          <a:xfrm>
            <a:off x="2135242" y="2133600"/>
            <a:ext cx="5256158" cy="1258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088287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15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 Box 15">
            <a:extLst>
              <a:ext uri="{FF2B5EF4-FFF2-40B4-BE49-F238E27FC236}">
                <a16:creationId xmlns:a16="http://schemas.microsoft.com/office/drawing/2014/main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2245" y="2057400"/>
            <a:ext cx="57883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2.1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4" name="Text Box 15">
            <a:extLst>
              <a:ext uri="{FF2B5EF4-FFF2-40B4-BE49-F238E27FC236}">
                <a16:creationId xmlns:a16="http://schemas.microsoft.com/office/drawing/2014/main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2245" y="3124200"/>
            <a:ext cx="527630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2.2. Tính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28" name="Line 11">
            <a:extLst>
              <a:ext uri="{FF2B5EF4-FFF2-40B4-BE49-F238E27FC236}">
                <a16:creationId xmlns:a16="http://schemas.microsoft.com/office/drawing/2014/main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1774554" y="2670386"/>
            <a:ext cx="410845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9" name="Line 11">
            <a:extLst>
              <a:ext uri="{FF2B5EF4-FFF2-40B4-BE49-F238E27FC236}">
                <a16:creationId xmlns:a16="http://schemas.microsoft.com/office/drawing/2014/main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1774554" y="3741023"/>
            <a:ext cx="410845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78322294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1449850"/>
            <a:ext cx="8839200" cy="138499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Phân tử amino axit có </a:t>
            </a:r>
            <a:r>
              <a:rPr lang="pt-BR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 cacboxyl (-COOH) thể hiện tính axit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pt-BR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 amino (-NH</a:t>
            </a:r>
            <a:r>
              <a:rPr lang="pt-BR" sz="2800" baseline="-25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thể hiện tính bazơ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nên tương tác tạo ion lưỡng cực 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pt-BR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COO </a:t>
            </a:r>
            <a:r>
              <a:rPr lang="pt-BR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  <a:endParaRPr lang="pt-B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16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4616968"/>
            <a:ext cx="85705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Ở điều kiện thường, các amino axit là chất rắn kết tinh, tương đối dễ tan trong nước, có nhiệt độ nóng chảy cao, phân hủy khi nóng chảy.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53251" y="3169204"/>
            <a:ext cx="78406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N– 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COOH</a:t>
            </a:r>
            <a:r>
              <a:rPr lang="pt-BR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pt-BR" sz="28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↔        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pt-BR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COO </a:t>
            </a:r>
            <a:r>
              <a:rPr lang="pt-BR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endParaRPr lang="pt-B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91200" y="3832667"/>
            <a:ext cx="27142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 ion 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lưỡng cực </a:t>
            </a:r>
            <a:endParaRPr lang="en-US" sz="2400" dirty="0"/>
          </a:p>
        </p:txBody>
      </p:sp>
      <p:sp>
        <p:nvSpPr>
          <p:cNvPr id="17" name="Rectangle 16"/>
          <p:cNvSpPr/>
          <p:nvPr/>
        </p:nvSpPr>
        <p:spPr>
          <a:xfrm>
            <a:off x="1447800" y="3832667"/>
            <a:ext cx="18549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 phân tử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2448833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1255931"/>
            <a:ext cx="8839200" cy="52322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2.2.1. Tính chất lưỡng tính</a:t>
            </a:r>
            <a:r>
              <a:rPr lang="pt-BR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17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9591" y="1951672"/>
            <a:ext cx="840100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Phản ứng với </a:t>
            </a:r>
            <a:r>
              <a:rPr lang="pt-BR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vô cơ mạnh</a:t>
            </a:r>
            <a:r>
              <a:rPr lang="pt-BR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endParaRPr lang="pt-BR" sz="26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HOOC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NH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HCl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HOOC – CH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26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Cl </a:t>
            </a:r>
            <a:r>
              <a:rPr lang="en-US" sz="26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endParaRPr lang="en-US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09591" y="4086709"/>
            <a:ext cx="878200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Phản ứng với</a:t>
            </a:r>
            <a:r>
              <a:rPr lang="pt-BR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bazơ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mạnh</a:t>
            </a:r>
          </a:p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endParaRPr lang="en-US" sz="28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HOOC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NH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NaOH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COONa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6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115301874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1027093"/>
            <a:ext cx="8839200" cy="95410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2.2.2. Tính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axit-bazơ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amino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en-US" sz="28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giấy </a:t>
            </a:r>
            <a:r>
              <a:rPr lang="pt-BR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quỳ </a:t>
            </a:r>
            <a:r>
              <a:rPr lang="pt-BR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tím</a:t>
            </a:r>
            <a:endParaRPr lang="en-US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18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9591" y="2133600"/>
            <a:ext cx="87058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TN 1: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Dung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dịch glyxin </a:t>
            </a:r>
            <a:r>
              <a:rPr lang="pt-BR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 làm đổi màu giấy quỳ </a:t>
            </a:r>
            <a:r>
              <a:rPr lang="pt-BR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tím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COOH + 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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pt-BR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COO </a:t>
            </a:r>
            <a:r>
              <a:rPr lang="pt-BR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09591" y="3886200"/>
            <a:ext cx="87820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TN 2: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Dung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dịch axit glutamic làm </a:t>
            </a:r>
            <a:r>
              <a:rPr lang="pt-BR" sz="2800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giấy quỳ tím hóa </a:t>
            </a:r>
            <a:r>
              <a:rPr lang="pt-BR" sz="2800" b="1" dirty="0" smtClean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hồng</a:t>
            </a:r>
            <a:endParaRPr lang="en-US" sz="2800" b="1" dirty="0">
              <a:solidFill>
                <a:srgbClr val="FF33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r="3261"/>
          <a:stretch/>
        </p:blipFill>
        <p:spPr>
          <a:xfrm>
            <a:off x="101600" y="4724400"/>
            <a:ext cx="9042400" cy="842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786877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1027093"/>
            <a:ext cx="8839200" cy="95410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2.2.2. Tính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axit-bazơ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amino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en-US" sz="28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giấy </a:t>
            </a:r>
            <a:r>
              <a:rPr lang="pt-BR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quỳ </a:t>
            </a:r>
            <a:r>
              <a:rPr lang="pt-BR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tím</a:t>
            </a:r>
            <a:endParaRPr lang="en-US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19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3391" y="2346632"/>
            <a:ext cx="87058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TN 3: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Dung dịch lysin làm </a:t>
            </a:r>
            <a:r>
              <a:rPr lang="pt-BR" sz="28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giấy quỳ hóa màu </a:t>
            </a:r>
            <a:r>
              <a:rPr lang="pt-BR" sz="28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xanh</a:t>
            </a:r>
            <a:endParaRPr lang="en-US" sz="2800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r="17338"/>
          <a:stretch/>
        </p:blipFill>
        <p:spPr>
          <a:xfrm>
            <a:off x="133391" y="3235284"/>
            <a:ext cx="9042400" cy="985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43774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1027093"/>
            <a:ext cx="8839200" cy="95410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2.2.3.Phản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–COOH: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20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2131188"/>
            <a:ext cx="87058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cacboxylic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amino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ancol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4" name="Rectangle 3"/>
          <p:cNvSpPr/>
          <p:nvPr/>
        </p:nvSpPr>
        <p:spPr>
          <a:xfrm>
            <a:off x="76199" y="3404187"/>
            <a:ext cx="9067801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NH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CH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COOH + C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OH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sym typeface="Wingdings 3" panose="05040102010807070707" pitchFamily="18" charset="2"/>
              </a:rPr>
              <a:t>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NH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CH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COOC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pt-BR" sz="26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</a:p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endParaRPr lang="pt-BR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muối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Cl</a:t>
            </a:r>
            <a:r>
              <a:rPr lang="en-US" sz="2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pt-BR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CH</a:t>
            </a:r>
            <a:r>
              <a:rPr lang="pt-BR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COOC</a:t>
            </a:r>
            <a:r>
              <a:rPr lang="pt-BR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pt-BR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49185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1027093"/>
            <a:ext cx="8839200" cy="52322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2.2.4.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trùng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21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9095" y="1714381"/>
            <a:ext cx="87058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Amino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polime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poliamit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326571" y="2804810"/>
            <a:ext cx="8763000" cy="1227936"/>
            <a:chOff x="326571" y="2804810"/>
            <a:chExt cx="8763000" cy="1227936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5"/>
            <a:srcRect l="10275" r="14119" b="31924"/>
            <a:stretch/>
          </p:blipFill>
          <p:spPr>
            <a:xfrm>
              <a:off x="326571" y="2804810"/>
              <a:ext cx="8763000" cy="1118704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576782" y="3509526"/>
              <a:ext cx="312297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ts val="600"/>
                </a:spcBef>
                <a:spcAft>
                  <a:spcPts val="0"/>
                </a:spcAft>
                <a:tabLst>
                  <a:tab pos="6031230" algn="l"/>
                </a:tabLst>
              </a:pPr>
              <a:r>
                <a:rPr lang="pt-BR" sz="28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axit ε-aminocaproic</a:t>
              </a:r>
              <a:endPara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101695" y="3509526"/>
              <a:ext cx="179728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ts val="600"/>
                </a:spcBef>
                <a:spcAft>
                  <a:spcPts val="0"/>
                </a:spcAft>
                <a:tabLst>
                  <a:tab pos="6031230" algn="l"/>
                </a:tabLst>
              </a:pPr>
              <a:r>
                <a:rPr lang="pt-BR" sz="28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policaproic</a:t>
              </a:r>
              <a:endPara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660608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22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037" y="1219200"/>
            <a:ext cx="90424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Amino axit thiên nhiên (hầu hết là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-amino axit) là những hợp chất cơ sở kiến tạo nên protein của cơ thể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sống.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Muối mononatri của axit glutamic làm gia vị cho thức ăn, axit glutamic là thuốc hỗ trợ thần kinh, methionin là thuốc bổ gan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6-aminohexanoic (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axit ε-aminocaproic)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7-aminoheptanoic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axit ω-aminoenantoic)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nilon-6, nilon-7…</a:t>
            </a:r>
          </a:p>
        </p:txBody>
      </p:sp>
      <p:sp>
        <p:nvSpPr>
          <p:cNvPr id="17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26500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TỔNG KẾT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0" y="1130723"/>
            <a:ext cx="853440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Qua bài học này, học</a:t>
            </a:r>
            <a:r>
              <a:rPr lang="en-US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cần đạt được những kiến thức cơ bản sau:</a:t>
            </a:r>
          </a:p>
          <a:p>
            <a:endParaRPr lang="vi-VN" sz="15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được c</a:t>
            </a:r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ấu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tạo phân </a:t>
            </a:r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tử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amino axit.</a:t>
            </a:r>
          </a:p>
          <a:p>
            <a:endParaRPr lang="en-US" sz="1500" dirty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dirty="0" err="1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được 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học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amino axit 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da-DK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Tính chất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lưỡng tính của dung dịch amino axit</a:t>
            </a:r>
            <a:r>
              <a:rPr lang="da-DK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Tính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axit-bazơ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dung dịch amino </a:t>
            </a:r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Phản ứng của nhóm (–COOH</a:t>
            </a:r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en-US" sz="2800" dirty="0" smtClean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trùng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ngưng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amino </a:t>
            </a:r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1500" dirty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được các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amino axit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E9FFC25-C793-48F9-89D9-A763DB689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Slide Number Placeholder 26">
            <a:extLst>
              <a:ext uri="{FF2B5EF4-FFF2-40B4-BE49-F238E27FC236}">
                <a16:creationId xmlns:a16="http://schemas.microsoft.com/office/drawing/2014/main" id="{47772CE5-C945-4877-8B85-955AD8ECA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23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70EEF94-534F-400E-B060-3308B13EE891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24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-160" t="6390" r="160" b="14377"/>
          <a:stretch/>
        </p:blipFill>
        <p:spPr>
          <a:xfrm>
            <a:off x="2133600" y="1430302"/>
            <a:ext cx="4876800" cy="3864046"/>
          </a:xfrm>
          <a:prstGeom prst="rect">
            <a:avLst/>
          </a:prstGeom>
        </p:spPr>
      </p:pic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25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Viết công thức cấu tạo các đồng phân amino axit có cùng công thức phân tử C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513817"/>
            <a:ext cx="4346825" cy="14448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24400" y="2594401"/>
            <a:ext cx="4480948" cy="11705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917" y="4800481"/>
            <a:ext cx="4419983" cy="137171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1000" y="3958694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2-aminobutanoic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377064" y="3958694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3-aminobutanoic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524000" y="5621804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4-aminobutanoic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26054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8" grpId="0"/>
      <p:bldP spid="3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26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Viết công thức cấu tạo các đồng phân amino axit có cùng công thức phân tử C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234" y="3030236"/>
            <a:ext cx="4267570" cy="12193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7400" y="2843614"/>
            <a:ext cx="2816596" cy="195698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207409" y="5007040"/>
            <a:ext cx="4784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2-amino-2-metylpropanoic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52400" y="4212699"/>
            <a:ext cx="48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3-amino-2-metylpropanoic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319797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27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874693"/>
            <a:ext cx="85344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2: a/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Viết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phương trình hóa học của các phản ứng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giữa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Glyxin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lần lượt với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NaOH, H</a:t>
            </a:r>
            <a:r>
              <a:rPr lang="pt-BR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CH</a:t>
            </a:r>
            <a:r>
              <a:rPr lang="pt-BR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(có HCl xúc tác).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385" y="2904273"/>
            <a:ext cx="86467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-COOH +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→  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-COONa + 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3385" y="3960227"/>
            <a:ext cx="86467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-COOH + 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→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(HOOC-CH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8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4</a:t>
            </a:r>
            <a:r>
              <a:rPr lang="en-US" sz="28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2-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25733" y="5111877"/>
            <a:ext cx="88420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-COOH + 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OH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↔  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-COOCH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+ 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890331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28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858882"/>
            <a:ext cx="86106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b/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Viết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phương trình hóa học của các phản ứng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giữa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Alanin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lần lượt với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NaOH, H</a:t>
            </a:r>
            <a:r>
              <a:rPr lang="pt-BR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CH</a:t>
            </a:r>
            <a:r>
              <a:rPr lang="pt-BR" sz="2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(có HCl xúc tác).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r>
              <a:rPr lang="pt-BR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3385" y="2904273"/>
            <a:ext cx="8646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-CH(CH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)-COOH 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→  NH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-CH(CH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)-COONa + 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3385" y="3960227"/>
            <a:ext cx="8646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2NH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-CH(CH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)-COOH + 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→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(HOOC-CH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(CH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-NH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SO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4</a:t>
            </a:r>
            <a:r>
              <a:rPr lang="en-US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2-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25733" y="5111877"/>
            <a:ext cx="8842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-CH(CH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)-COOH + CH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OH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↔  NH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(CH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-COOCH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+ 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8911379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29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838200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Có ba chất hữu cơ: NH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COOH; 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COOH; 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[CH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Làm thế nào nhận biết chúng?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US" sz="28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04800" y="2667000"/>
            <a:ext cx="8382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8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uỳ</a:t>
            </a:r>
            <a:r>
              <a:rPr lang="en-US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xảy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COOH: </a:t>
            </a:r>
            <a:r>
              <a:rPr lang="pt-BR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 đổi màu quỳ tím</a:t>
            </a:r>
          </a:p>
          <a:p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COOH: quỳ tím hóa </a:t>
            </a:r>
            <a:r>
              <a:rPr lang="pt-BR" sz="2800" dirty="0" smtClean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màu hồng</a:t>
            </a:r>
            <a:endParaRPr lang="pt-BR" sz="2800" dirty="0">
              <a:solidFill>
                <a:srgbClr val="FF33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quỳ tím hóa </a:t>
            </a:r>
            <a:r>
              <a:rPr lang="pt-BR" sz="28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màu xanh</a:t>
            </a:r>
            <a:endParaRPr lang="en-US" sz="2800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020425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30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14400"/>
            <a:ext cx="85344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Viết phương trình hóa học của phản ứng trùng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ngưng:    	a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Glyxin	b) Alanin	c) Valin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293914" y="2819400"/>
            <a:ext cx="8646763" cy="870298"/>
            <a:chOff x="293914" y="2819400"/>
            <a:chExt cx="8646763" cy="870298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6" name="TextBox 15"/>
                <p:cNvSpPr txBox="1"/>
                <p:nvPr/>
              </p:nvSpPr>
              <p:spPr>
                <a:xfrm>
                  <a:off x="293914" y="2862224"/>
                  <a:ext cx="8646763" cy="66569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nNH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-CH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-COOH   </a:t>
                  </a:r>
                  <a14:m>
                    <m:oMath xmlns:m="http://schemas.openxmlformats.org/officeDocument/2006/math">
                      <m:groupChr>
                        <m:groupChrPr>
                          <m:chr m:val="→"/>
                          <m:vertJc m:val="bot"/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groupChrPr>
                        <m:e>
                          <m:r>
                            <m:rPr>
                              <m:brk m:alnAt="2"/>
                            </m:r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   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𝑡𝑜</m:t>
                          </m:r>
                          <m:r>
                            <a:rPr lang="en-US" sz="2800" b="0" i="1" baseline="3000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    </m:t>
                          </m:r>
                        </m:e>
                      </m:groupChr>
                    </m:oMath>
                  </a14:m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 NH-CH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-CO  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</a:t>
                  </a:r>
                  <a:r>
                    <a:rPr lang="en-US" sz="2800" baseline="30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+ nH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O</a:t>
                  </a:r>
                  <a:endParaRPr lang="en-US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>
            <p:sp>
              <p:nvSpPr>
                <p:cNvPr id="16" name="TextBox 1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3914" y="2862224"/>
                  <a:ext cx="8646763" cy="665695"/>
                </a:xfrm>
                <a:prstGeom prst="rect">
                  <a:avLst/>
                </a:prstGeom>
                <a:blipFill>
                  <a:blip r:embed="rId5"/>
                  <a:stretch>
                    <a:fillRect l="-1409" b="-25688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11" name="Group 10"/>
            <p:cNvGrpSpPr/>
            <p:nvPr/>
          </p:nvGrpSpPr>
          <p:grpSpPr>
            <a:xfrm>
              <a:off x="4324600" y="2819400"/>
              <a:ext cx="323600" cy="870298"/>
              <a:chOff x="4343400" y="2819400"/>
              <a:chExt cx="323600" cy="870298"/>
            </a:xfrm>
          </p:grpSpPr>
          <p:sp>
            <p:nvSpPr>
              <p:cNvPr id="2" name="Left Bracket 1"/>
              <p:cNvSpPr/>
              <p:nvPr/>
            </p:nvSpPr>
            <p:spPr>
              <a:xfrm>
                <a:off x="4495800" y="2819400"/>
                <a:ext cx="171200" cy="870298"/>
              </a:xfrm>
              <a:prstGeom prst="leftBracket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4" name="Straight Connector 3"/>
              <p:cNvCxnSpPr/>
              <p:nvPr/>
            </p:nvCxnSpPr>
            <p:spPr>
              <a:xfrm>
                <a:off x="4343400" y="3291948"/>
                <a:ext cx="247400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9"/>
            <p:cNvGrpSpPr/>
            <p:nvPr/>
          </p:nvGrpSpPr>
          <p:grpSpPr>
            <a:xfrm>
              <a:off x="6477000" y="2819400"/>
              <a:ext cx="258713" cy="870298"/>
              <a:chOff x="6755805" y="2819400"/>
              <a:chExt cx="258713" cy="870298"/>
            </a:xfrm>
          </p:grpSpPr>
          <p:sp>
            <p:nvSpPr>
              <p:cNvPr id="17" name="Left Bracket 16"/>
              <p:cNvSpPr/>
              <p:nvPr/>
            </p:nvSpPr>
            <p:spPr>
              <a:xfrm flipH="1">
                <a:off x="6755805" y="2819400"/>
                <a:ext cx="102195" cy="870298"/>
              </a:xfrm>
              <a:prstGeom prst="leftBracket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8" name="Straight Connector 17"/>
              <p:cNvCxnSpPr/>
              <p:nvPr/>
            </p:nvCxnSpPr>
            <p:spPr>
              <a:xfrm>
                <a:off x="6767118" y="3291948"/>
                <a:ext cx="247400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6" name="Rectangle 5"/>
          <p:cNvSpPr/>
          <p:nvPr/>
        </p:nvSpPr>
        <p:spPr>
          <a:xfrm>
            <a:off x="356044" y="2438400"/>
            <a:ext cx="17775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Glyxin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355881" y="4253605"/>
            <a:ext cx="15306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Alanin</a:t>
            </a:r>
            <a:endParaRPr lang="en-US" sz="2800" dirty="0"/>
          </a:p>
        </p:txBody>
      </p:sp>
      <p:grpSp>
        <p:nvGrpSpPr>
          <p:cNvPr id="20" name="Group 19"/>
          <p:cNvGrpSpPr/>
          <p:nvPr/>
        </p:nvGrpSpPr>
        <p:grpSpPr>
          <a:xfrm>
            <a:off x="40038" y="4895780"/>
            <a:ext cx="9103962" cy="870298"/>
            <a:chOff x="40038" y="4895780"/>
            <a:chExt cx="9103962" cy="870298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40038" y="4938604"/>
                  <a:ext cx="9103962" cy="66569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nNH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-CH(CH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3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)-COOH </a:t>
                  </a:r>
                  <a14:m>
                    <m:oMath xmlns:m="http://schemas.openxmlformats.org/officeDocument/2006/math">
                      <m:groupChr>
                        <m:groupChrPr>
                          <m:chr m:val="→"/>
                          <m:vertJc m:val="bot"/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groupChrPr>
                        <m:e>
                          <m:r>
                            <m:rPr>
                              <m:brk m:alnAt="2"/>
                            </m:r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𝑡𝑜</m:t>
                          </m:r>
                          <m:r>
                            <a:rPr lang="en-US" sz="2800" b="0" i="1" baseline="3000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 </m:t>
                          </m:r>
                        </m:e>
                      </m:groupChr>
                    </m:oMath>
                  </a14:m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NH-CH(CH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3</a:t>
                  </a:r>
                  <a:r>
                    <a:rPr lang="en-US" sz="28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)-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CO  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</a:t>
                  </a:r>
                  <a:r>
                    <a:rPr lang="en-US" sz="2800" baseline="30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+ nH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O</a:t>
                  </a:r>
                  <a:endParaRPr lang="en-US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38" y="4938604"/>
                  <a:ext cx="9103962" cy="665695"/>
                </a:xfrm>
                <a:prstGeom prst="rect">
                  <a:avLst/>
                </a:prstGeom>
                <a:blipFill>
                  <a:blip r:embed="rId6"/>
                  <a:stretch>
                    <a:fillRect l="-1407" b="-25688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9" name="Group 8"/>
            <p:cNvGrpSpPr/>
            <p:nvPr/>
          </p:nvGrpSpPr>
          <p:grpSpPr>
            <a:xfrm>
              <a:off x="4191000" y="4895780"/>
              <a:ext cx="323600" cy="870298"/>
              <a:chOff x="4724400" y="4895780"/>
              <a:chExt cx="323600" cy="870298"/>
            </a:xfrm>
          </p:grpSpPr>
          <p:sp>
            <p:nvSpPr>
              <p:cNvPr id="25" name="Left Bracket 24"/>
              <p:cNvSpPr/>
              <p:nvPr/>
            </p:nvSpPr>
            <p:spPr>
              <a:xfrm>
                <a:off x="4876800" y="4895780"/>
                <a:ext cx="171200" cy="870298"/>
              </a:xfrm>
              <a:prstGeom prst="leftBracket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3" name="Straight Connector 32"/>
              <p:cNvCxnSpPr/>
              <p:nvPr/>
            </p:nvCxnSpPr>
            <p:spPr>
              <a:xfrm>
                <a:off x="4724400" y="5368328"/>
                <a:ext cx="247400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8" name="Group 7"/>
            <p:cNvGrpSpPr/>
            <p:nvPr/>
          </p:nvGrpSpPr>
          <p:grpSpPr>
            <a:xfrm>
              <a:off x="7086600" y="4895780"/>
              <a:ext cx="258713" cy="870298"/>
              <a:chOff x="7136805" y="4895780"/>
              <a:chExt cx="258713" cy="870298"/>
            </a:xfrm>
          </p:grpSpPr>
          <p:sp>
            <p:nvSpPr>
              <p:cNvPr id="28" name="Left Bracket 27"/>
              <p:cNvSpPr/>
              <p:nvPr/>
            </p:nvSpPr>
            <p:spPr>
              <a:xfrm flipH="1">
                <a:off x="7136805" y="4895780"/>
                <a:ext cx="102195" cy="870298"/>
              </a:xfrm>
              <a:prstGeom prst="leftBracket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4" name="Straight Connector 33"/>
              <p:cNvCxnSpPr/>
              <p:nvPr/>
            </p:nvCxnSpPr>
            <p:spPr>
              <a:xfrm>
                <a:off x="7148118" y="5368328"/>
                <a:ext cx="247400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294448490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31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14400"/>
            <a:ext cx="85344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Viết phương trình hóa học của phản ứng trùng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ngưng:    	a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Glyxin	b) Alanin	c) Valin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923" y="2596307"/>
            <a:ext cx="13037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c) Valin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40038" y="3581400"/>
            <a:ext cx="8646762" cy="1274563"/>
            <a:chOff x="40038" y="3581400"/>
            <a:chExt cx="8646762" cy="127456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40038" y="3624224"/>
                  <a:ext cx="8646762" cy="66569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nNH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-CH-COOH  </a:t>
                  </a:r>
                  <a14:m>
                    <m:oMath xmlns:m="http://schemas.openxmlformats.org/officeDocument/2006/math">
                      <m:groupChr>
                        <m:groupChrPr>
                          <m:chr m:val="→"/>
                          <m:vertJc m:val="bot"/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groupChrPr>
                        <m:e>
                          <m:r>
                            <m:rPr>
                              <m:brk m:alnAt="2"/>
                            </m:r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𝑡𝑜</m:t>
                          </m:r>
                          <m:r>
                            <a:rPr lang="en-US" sz="2800" b="0" i="1" baseline="3000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 </m:t>
                          </m:r>
                        </m:e>
                      </m:groupChr>
                    </m:oMath>
                  </a14:m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  NH – CH – CO   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n</a:t>
                  </a:r>
                  <a:r>
                    <a:rPr lang="en-US" sz="2800" baseline="30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+   nH</a:t>
                  </a:r>
                  <a:r>
                    <a:rPr lang="en-US" sz="28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r>
                    <a:rPr lang="en-US" sz="28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O</a:t>
                  </a:r>
                  <a:endParaRPr lang="en-US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38" y="3624224"/>
                  <a:ext cx="8646762" cy="665695"/>
                </a:xfrm>
                <a:prstGeom prst="rect">
                  <a:avLst/>
                </a:prstGeom>
                <a:blipFill>
                  <a:blip r:embed="rId5"/>
                  <a:stretch>
                    <a:fillRect l="-1481" b="-25688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9" name="Group 8"/>
            <p:cNvGrpSpPr/>
            <p:nvPr/>
          </p:nvGrpSpPr>
          <p:grpSpPr>
            <a:xfrm>
              <a:off x="3562600" y="3581400"/>
              <a:ext cx="323600" cy="870298"/>
              <a:chOff x="4724400" y="4895780"/>
              <a:chExt cx="323600" cy="870298"/>
            </a:xfrm>
          </p:grpSpPr>
          <p:sp>
            <p:nvSpPr>
              <p:cNvPr id="25" name="Left Bracket 24"/>
              <p:cNvSpPr/>
              <p:nvPr/>
            </p:nvSpPr>
            <p:spPr>
              <a:xfrm>
                <a:off x="4876800" y="4895780"/>
                <a:ext cx="171200" cy="870298"/>
              </a:xfrm>
              <a:prstGeom prst="leftBracket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3" name="Straight Connector 32"/>
              <p:cNvCxnSpPr/>
              <p:nvPr/>
            </p:nvCxnSpPr>
            <p:spPr>
              <a:xfrm>
                <a:off x="4724400" y="5368328"/>
                <a:ext cx="247400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8" name="Group 7"/>
            <p:cNvGrpSpPr/>
            <p:nvPr/>
          </p:nvGrpSpPr>
          <p:grpSpPr>
            <a:xfrm>
              <a:off x="6218287" y="3581400"/>
              <a:ext cx="258713" cy="870298"/>
              <a:chOff x="7136805" y="4895780"/>
              <a:chExt cx="258713" cy="870298"/>
            </a:xfrm>
          </p:grpSpPr>
          <p:sp>
            <p:nvSpPr>
              <p:cNvPr id="28" name="Left Bracket 27"/>
              <p:cNvSpPr/>
              <p:nvPr/>
            </p:nvSpPr>
            <p:spPr>
              <a:xfrm flipH="1">
                <a:off x="7136805" y="4895780"/>
                <a:ext cx="102195" cy="870298"/>
              </a:xfrm>
              <a:prstGeom prst="leftBracket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4" name="Straight Connector 33"/>
              <p:cNvCxnSpPr/>
              <p:nvPr/>
            </p:nvCxnSpPr>
            <p:spPr>
              <a:xfrm>
                <a:off x="7148118" y="5368328"/>
                <a:ext cx="247400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" name="Rectangle 4"/>
            <p:cNvSpPr/>
            <p:nvPr/>
          </p:nvSpPr>
          <p:spPr>
            <a:xfrm>
              <a:off x="1021254" y="4332743"/>
              <a:ext cx="172194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CH(CH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sz="2800" baseline="-25000" dirty="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4678854" y="4332743"/>
              <a:ext cx="172194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CH(CH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en-US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sz="2800" baseline="-25000" dirty="0"/>
            </a:p>
          </p:txBody>
        </p:sp>
        <p:cxnSp>
          <p:nvCxnSpPr>
            <p:cNvPr id="20" name="Straight Connector 19"/>
            <p:cNvCxnSpPr/>
            <p:nvPr/>
          </p:nvCxnSpPr>
          <p:spPr>
            <a:xfrm>
              <a:off x="1219200" y="4191000"/>
              <a:ext cx="0" cy="26069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4876800" y="4191000"/>
              <a:ext cx="0" cy="26069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38116995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32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838200"/>
            <a:ext cx="8839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α-amino axit (X) có phần trăm khối lượng các nguyên tố: 40,45% C, 7,86% H, 15,73% N, còn lại là oxi. Xác định công thức đơn giản của (X).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0" y="2590800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%O = 100% - (40,45% + 7,86% + 15,73%) = 35,96%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2400" y="3072590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(X):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8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28600" y="3581400"/>
                <a:ext cx="8305800" cy="715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: y : z : t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%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12</m:t>
                        </m:r>
                      </m:den>
                    </m:f>
                    <m:r>
                      <a:rPr lang="en-US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: 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%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𝐻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: 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%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𝑂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16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: 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%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𝑁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14</m:t>
                        </m:r>
                      </m:den>
                    </m:f>
                  </m:oMath>
                </a14:m>
                <a:endParaRPr lang="en-US" sz="28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3581400"/>
                <a:ext cx="8305800" cy="715324"/>
              </a:xfrm>
              <a:prstGeom prst="rect">
                <a:avLst/>
              </a:prstGeom>
              <a:blipFill>
                <a:blip r:embed="rId5"/>
                <a:stretch>
                  <a:fillRect l="-1542" b="-85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228600" y="4267200"/>
                <a:ext cx="8305800" cy="7104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: y : z : t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40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45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12</m:t>
                        </m:r>
                      </m:den>
                    </m:f>
                    <m:r>
                      <a:rPr lang="en-US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: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86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: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35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96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16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: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1573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14</m:t>
                        </m:r>
                      </m:den>
                    </m:f>
                    <m:r>
                      <a:rPr lang="en-US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en-US" sz="28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4267200"/>
                <a:ext cx="8305800" cy="710451"/>
              </a:xfrm>
              <a:prstGeom prst="rect">
                <a:avLst/>
              </a:prstGeom>
              <a:blipFill>
                <a:blip r:embed="rId6"/>
                <a:stretch>
                  <a:fillRect l="-1542" b="-94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228600" y="5037282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 : y : z : t = 3,37 : 7,86 : 2,25 : 1,12 = 3 : 7 : 2 : 1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52400" y="5631744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(X): C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877710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/>
      <p:bldP spid="18" grpId="0"/>
      <p:bldP spid="20" grpId="0"/>
      <p:bldP spid="2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OFFLINE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1197429" y="4046679"/>
            <a:ext cx="6248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6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2-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5)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HP\My Documents\My Pictures\113-5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95400"/>
            <a:ext cx="2438400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HP\My Documents\My Pictures\C--Users-sschlegel-Pictures-Question-Mark-Man.jpg"/>
          <p:cNvPicPr>
            <a:picLocks noChangeAspect="1" noChangeArrowheads="1"/>
          </p:cNvPicPr>
          <p:nvPr/>
        </p:nvPicPr>
        <p:blipFill>
          <a:blip r:embed="rId5" cstate="print"/>
          <a:srcRect l="14384" t="4110" r="19863" b="8219"/>
          <a:stretch>
            <a:fillRect/>
          </a:stretch>
        </p:blipFill>
        <p:spPr bwMode="auto">
          <a:xfrm>
            <a:off x="1676400" y="1295400"/>
            <a:ext cx="1828800" cy="2438400"/>
          </a:xfrm>
          <a:prstGeom prst="rect">
            <a:avLst/>
          </a:prstGeom>
          <a:noFill/>
        </p:spPr>
      </p:pic>
      <p:pic>
        <p:nvPicPr>
          <p:cNvPr id="15" name="Picture 27" descr="Hoja Carta2">
            <a:extLst>
              <a:ext uri="{FF2B5EF4-FFF2-40B4-BE49-F238E27FC236}">
                <a16:creationId xmlns:a16="http://schemas.microsoft.com/office/drawing/2014/main" id="{0C74EA37-2660-49BC-BE8D-5DFEE6F38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id="{3F135474-4BBB-42D2-BCA3-46BB3182E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33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9AAFEF8-00DC-4321-806D-C718ABCA6C9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DUNG CHUẨN BỊ 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39520" y="1219200"/>
            <a:ext cx="6400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68. </a:t>
            </a:r>
            <a:r>
              <a:rPr lang="vi-VN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PEPTIT VÀ PROTEIN</a:t>
            </a:r>
            <a:endParaRPr lang="en-US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F8F7045E-6AB5-40B3-850B-8DE11A600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123EE555-881B-44FA-9485-D8D49F663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34</a:t>
            </a:fld>
            <a:r>
              <a:rPr lang="en-US" sz="1600" b="1" dirty="0" smtClean="0">
                <a:solidFill>
                  <a:srgbClr val="002060"/>
                </a:solidFill>
              </a:rPr>
              <a:t>/35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FB21752-55DB-4A4C-9A97-362507B8478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1981200" y="2590800"/>
            <a:ext cx="762000" cy="665163"/>
            <a:chOff x="1110" y="2656"/>
            <a:chExt cx="1549" cy="1351"/>
          </a:xfrm>
        </p:grpSpPr>
        <p:sp>
          <p:nvSpPr>
            <p:cNvPr id="17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Group 7"/>
          <p:cNvGrpSpPr>
            <a:grpSpLocks/>
          </p:cNvGrpSpPr>
          <p:nvPr/>
        </p:nvGrpSpPr>
        <p:grpSpPr bwMode="auto">
          <a:xfrm>
            <a:off x="1939925" y="3695700"/>
            <a:ext cx="762000" cy="665163"/>
            <a:chOff x="3174" y="2656"/>
            <a:chExt cx="1549" cy="1351"/>
          </a:xfrm>
        </p:grpSpPr>
        <p:sp>
          <p:nvSpPr>
            <p:cNvPr id="23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2590799" y="3217863"/>
            <a:ext cx="4129655" cy="8026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2695530" y="2633088"/>
            <a:ext cx="114165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vi-VN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Peptit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 Box 13"/>
          <p:cNvSpPr txBox="1">
            <a:spLocks noChangeArrowheads="1"/>
          </p:cNvSpPr>
          <p:nvPr/>
        </p:nvSpPr>
        <p:spPr bwMode="gray">
          <a:xfrm>
            <a:off x="2160588" y="26082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5" name="Text Box 15"/>
          <p:cNvSpPr txBox="1">
            <a:spLocks noChangeArrowheads="1"/>
          </p:cNvSpPr>
          <p:nvPr/>
        </p:nvSpPr>
        <p:spPr bwMode="auto">
          <a:xfrm>
            <a:off x="2660650" y="3700463"/>
            <a:ext cx="3130550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Protein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 Box 16"/>
          <p:cNvSpPr txBox="1">
            <a:spLocks noChangeArrowheads="1"/>
          </p:cNvSpPr>
          <p:nvPr/>
        </p:nvSpPr>
        <p:spPr bwMode="gray">
          <a:xfrm>
            <a:off x="2119313" y="37131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49" name="Line 11">
            <a:extLst>
              <a:ext uri="{FF2B5EF4-FFF2-40B4-BE49-F238E27FC236}">
                <a16:creationId xmlns:a16="http://schemas.microsoft.com/office/drawing/2014/main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0799" y="4347175"/>
            <a:ext cx="4129655" cy="8026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4"/>
          <p:cNvSpPr txBox="1">
            <a:spLocks noChangeArrowheads="1"/>
          </p:cNvSpPr>
          <p:nvPr/>
        </p:nvSpPr>
        <p:spPr bwMode="auto">
          <a:xfrm>
            <a:off x="304800" y="5867400"/>
            <a:ext cx="861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77827" name="Picture 2" descr="C:\Documents and Settings\vnm00093\My Documents\My Pictures\Pix\Nut_Pho_NHI_GlobalReach.jpg"/>
          <p:cNvPicPr>
            <a:picLocks noChangeAspect="1" noChangeArrowheads="1"/>
          </p:cNvPicPr>
          <p:nvPr/>
        </p:nvPicPr>
        <p:blipFill>
          <a:blip r:embed="rId3" cstate="print"/>
          <a:srcRect t="5376" b="9831"/>
          <a:stretch>
            <a:fillRect/>
          </a:stretch>
        </p:blipFill>
        <p:spPr bwMode="auto">
          <a:xfrm>
            <a:off x="1371600" y="1133144"/>
            <a:ext cx="6200775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13"/>
          <p:cNvSpPr>
            <a:spLocks noChangeArrowheads="1" noChangeShapeType="1" noTextEdit="1"/>
          </p:cNvSpPr>
          <p:nvPr/>
        </p:nvSpPr>
        <p:spPr bwMode="auto">
          <a:xfrm>
            <a:off x="-76200" y="3038888"/>
            <a:ext cx="8991600" cy="14660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6000" b="1" kern="10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Times New Roman"/>
                <a:cs typeface="Times New Roman"/>
              </a:rPr>
              <a:t> CHÚC CÁC EM HỌC TỐT!</a:t>
            </a:r>
          </a:p>
        </p:txBody>
      </p:sp>
      <p:pic>
        <p:nvPicPr>
          <p:cNvPr id="12" name="Picture 27" descr="Hoja Carta2"/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/>
          <p:nvPr/>
        </p:nvGrpSpPr>
        <p:grpSpPr>
          <a:xfrm>
            <a:off x="0" y="0"/>
            <a:ext cx="9144000" cy="1143000"/>
            <a:chOff x="0" y="0"/>
            <a:chExt cx="9144000" cy="1143000"/>
          </a:xfrm>
        </p:grpSpPr>
        <p:pic>
          <p:nvPicPr>
            <p:cNvPr id="14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ounded Rectangle 16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/>
          </p:nvSpPr>
          <p:spPr bwMode="auto">
            <a:xfrm>
              <a:off x="533400" y="574344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8055592" y="584200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sp>
        <p:nvSpPr>
          <p:cNvPr id="22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/>
              <a:t>35</a:t>
            </a:fld>
            <a:r>
              <a:rPr lang="en-US" sz="16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/35</a:t>
            </a:r>
            <a:endParaRPr lang="en-US" sz="16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147FEBE-8DFD-4043-9D06-131CDD97F8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0697" y="337334"/>
            <a:ext cx="3973384" cy="1110466"/>
          </a:xfrm>
          <a:prstGeom prst="rect">
            <a:avLst/>
          </a:prstGeom>
        </p:spPr>
      </p:pic>
      <p:sp>
        <p:nvSpPr>
          <p:cNvPr id="2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357091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17612</TotalTime>
  <Words>2202</Words>
  <Application>Microsoft Office PowerPoint</Application>
  <PresentationFormat>On-screen Show (4:3)</PresentationFormat>
  <Paragraphs>363</Paragraphs>
  <Slides>35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35</vt:i4>
      </vt:variant>
    </vt:vector>
  </HeadingPairs>
  <TitlesOfParts>
    <vt:vector size="48" baseType="lpstr">
      <vt:lpstr>宋体</vt:lpstr>
      <vt:lpstr>Arial</vt:lpstr>
      <vt:lpstr>Calibri</vt:lpstr>
      <vt:lpstr>Cambria Math</vt:lpstr>
      <vt:lpstr>Perpetua</vt:lpstr>
      <vt:lpstr>Symbol</vt:lpstr>
      <vt:lpstr>Times New Roman</vt:lpstr>
      <vt:lpstr>Wingdings</vt:lpstr>
      <vt:lpstr>Wingdings 3</vt:lpstr>
      <vt:lpstr>Office Theme</vt:lpstr>
      <vt:lpstr>Default Design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Amway VN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lumia nokia</cp:lastModifiedBy>
  <cp:revision>494</cp:revision>
  <dcterms:created xsi:type="dcterms:W3CDTF">2011-10-11T04:02:09Z</dcterms:created>
  <dcterms:modified xsi:type="dcterms:W3CDTF">2020-04-18T04:39:19Z</dcterms:modified>
</cp:coreProperties>
</file>